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BBF5-5609-4C0B-92F5-5B173B1FE16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BF65-E8EE-4F3E-8CAB-9B2065FD14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24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BBF5-5609-4C0B-92F5-5B173B1FE16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BF65-E8EE-4F3E-8CAB-9B2065FD14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8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BBF5-5609-4C0B-92F5-5B173B1FE16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BF65-E8EE-4F3E-8CAB-9B2065FD14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27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BBF5-5609-4C0B-92F5-5B173B1FE16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BF65-E8EE-4F3E-8CAB-9B2065FD14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041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BBF5-5609-4C0B-92F5-5B173B1FE16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BF65-E8EE-4F3E-8CAB-9B2065FD14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55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BBF5-5609-4C0B-92F5-5B173B1FE16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BF65-E8EE-4F3E-8CAB-9B2065FD14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47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BBF5-5609-4C0B-92F5-5B173B1FE16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BF65-E8EE-4F3E-8CAB-9B2065FD14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94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BBF5-5609-4C0B-92F5-5B173B1FE16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BF65-E8EE-4F3E-8CAB-9B2065FD14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55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BBF5-5609-4C0B-92F5-5B173B1FE16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BF65-E8EE-4F3E-8CAB-9B2065FD14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03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BBF5-5609-4C0B-92F5-5B173B1FE16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BF65-E8EE-4F3E-8CAB-9B2065FD14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0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BBF5-5609-4C0B-92F5-5B173B1FE16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BF65-E8EE-4F3E-8CAB-9B2065FD14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530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BBF5-5609-4C0B-92F5-5B173B1FE16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FBF65-E8EE-4F3E-8CAB-9B2065FD14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44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2051720" y="620688"/>
            <a:ext cx="4608512" cy="3024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J’entends le son « é »</a:t>
            </a:r>
          </a:p>
        </p:txBody>
      </p:sp>
      <p:sp>
        <p:nvSpPr>
          <p:cNvPr id="7" name="Ellipse 6">
            <a:hlinkClick r:id="rId2" action="ppaction://hlinksldjump"/>
          </p:cNvPr>
          <p:cNvSpPr/>
          <p:nvPr/>
        </p:nvSpPr>
        <p:spPr>
          <a:xfrm>
            <a:off x="2303748" y="4720932"/>
            <a:ext cx="410445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C’est parti</a:t>
            </a:r>
          </a:p>
        </p:txBody>
      </p:sp>
      <p:sp>
        <p:nvSpPr>
          <p:cNvPr id="8" name="Flèche vers le bas 7"/>
          <p:cNvSpPr/>
          <p:nvPr/>
        </p:nvSpPr>
        <p:spPr>
          <a:xfrm>
            <a:off x="3923928" y="3861420"/>
            <a:ext cx="86409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28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771800" y="692696"/>
            <a:ext cx="3096344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Je remplace par</a:t>
            </a:r>
          </a:p>
          <a:p>
            <a:pPr algn="ctr"/>
            <a:endParaRPr lang="fr-FR" sz="1100" dirty="0"/>
          </a:p>
          <a:p>
            <a:pPr algn="ctr"/>
            <a:r>
              <a:rPr lang="fr-FR" dirty="0"/>
              <a:t> </a:t>
            </a:r>
            <a:r>
              <a:rPr lang="fr-FR" sz="3200" b="1" dirty="0"/>
              <a:t>prendre</a:t>
            </a:r>
            <a:r>
              <a:rPr lang="fr-FR" sz="2800" dirty="0"/>
              <a:t> </a:t>
            </a:r>
          </a:p>
          <a:p>
            <a:pPr algn="ctr"/>
            <a:r>
              <a:rPr lang="fr-FR" dirty="0"/>
              <a:t>ou </a:t>
            </a:r>
          </a:p>
          <a:p>
            <a:pPr algn="ctr"/>
            <a:r>
              <a:rPr lang="fr-FR" sz="3200" b="1" dirty="0"/>
              <a:t>pris</a:t>
            </a:r>
          </a:p>
        </p:txBody>
      </p:sp>
      <p:sp>
        <p:nvSpPr>
          <p:cNvPr id="3" name="Flèche vers le bas 2"/>
          <p:cNvSpPr/>
          <p:nvPr/>
        </p:nvSpPr>
        <p:spPr>
          <a:xfrm rot="1993405">
            <a:off x="2685178" y="3071250"/>
            <a:ext cx="43204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lèche vers le bas 3"/>
          <p:cNvSpPr/>
          <p:nvPr/>
        </p:nvSpPr>
        <p:spPr>
          <a:xfrm rot="19781955">
            <a:off x="5593201" y="3069018"/>
            <a:ext cx="43204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>
            <a:hlinkClick r:id="rId2" action="ppaction://hlinksldjump"/>
          </p:cNvPr>
          <p:cNvSpPr/>
          <p:nvPr/>
        </p:nvSpPr>
        <p:spPr>
          <a:xfrm>
            <a:off x="683568" y="4149080"/>
            <a:ext cx="2952328" cy="151216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Ca marche pour </a:t>
            </a:r>
            <a:r>
              <a:rPr lang="fr-FR" sz="2400" b="1" dirty="0">
                <a:solidFill>
                  <a:schemeClr val="bg2">
                    <a:lumMod val="25000"/>
                  </a:schemeClr>
                </a:solidFill>
              </a:rPr>
              <a:t>PRENDRE</a:t>
            </a:r>
          </a:p>
        </p:txBody>
      </p:sp>
      <p:sp>
        <p:nvSpPr>
          <p:cNvPr id="6" name="Rectangle à coins arrondis 5">
            <a:hlinkClick r:id="rId3" action="ppaction://hlinksldjump"/>
          </p:cNvPr>
          <p:cNvSpPr/>
          <p:nvPr/>
        </p:nvSpPr>
        <p:spPr>
          <a:xfrm>
            <a:off x="5404727" y="4149080"/>
            <a:ext cx="2952328" cy="15121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Ca marche pour </a:t>
            </a:r>
            <a:r>
              <a:rPr lang="fr-FR" sz="2400" b="1" dirty="0">
                <a:solidFill>
                  <a:schemeClr val="bg2">
                    <a:lumMod val="25000"/>
                  </a:schemeClr>
                </a:solidFill>
              </a:rPr>
              <a:t>PRIS(E)</a:t>
            </a:r>
          </a:p>
        </p:txBody>
      </p:sp>
      <p:sp>
        <p:nvSpPr>
          <p:cNvPr id="7" name="Bouton d'action : Début 6">
            <a:hlinkClick r:id="" action="ppaction://hlinkshowjump?jump=firstslide" highlightClick="1"/>
          </p:cNvPr>
          <p:cNvSpPr/>
          <p:nvPr/>
        </p:nvSpPr>
        <p:spPr>
          <a:xfrm>
            <a:off x="8015976" y="6021288"/>
            <a:ext cx="732488" cy="432048"/>
          </a:xfrm>
          <a:prstGeom prst="actionButtonBeginning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5714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6981" y="188640"/>
            <a:ext cx="4680520" cy="3770263"/>
          </a:xfrm>
          <a:prstGeom prst="rect">
            <a:avLst/>
          </a:prstGeom>
          <a:noFill/>
          <a:effectLst>
            <a:reflection blurRad="6350" stA="50000" endA="300" endPos="90000" dist="50800" dir="5400000" sy="-100000" algn="bl" rotWithShape="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3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ER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23528" y="1628800"/>
            <a:ext cx="849694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/>
              <a:t>infinitif</a:t>
            </a:r>
          </a:p>
          <a:p>
            <a:pPr algn="ctr"/>
            <a:r>
              <a:rPr lang="fr-FR" sz="5400" b="1" dirty="0"/>
              <a:t>c’est-à-dire ER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Ex: </a:t>
            </a:r>
            <a:r>
              <a:rPr lang="fr-FR" sz="3200" dirty="0" err="1"/>
              <a:t>dans</a:t>
            </a:r>
            <a:r>
              <a:rPr lang="fr-FR" sz="3200" b="1" u="sng" dirty="0" err="1"/>
              <a:t>ER</a:t>
            </a:r>
            <a:r>
              <a:rPr lang="fr-FR" sz="3200" dirty="0"/>
              <a:t> , </a:t>
            </a:r>
            <a:r>
              <a:rPr lang="fr-FR" sz="3200" dirty="0" err="1"/>
              <a:t>chant</a:t>
            </a:r>
            <a:r>
              <a:rPr lang="fr-FR" sz="3200" b="1" u="sng" dirty="0" err="1"/>
              <a:t>ER</a:t>
            </a:r>
            <a:r>
              <a:rPr lang="fr-FR" sz="3200" dirty="0"/>
              <a:t>, </a:t>
            </a:r>
            <a:r>
              <a:rPr lang="fr-FR" sz="3200" dirty="0" err="1"/>
              <a:t>rigol</a:t>
            </a:r>
            <a:r>
              <a:rPr lang="fr-FR" sz="3200" b="1" u="sng" dirty="0" err="1"/>
              <a:t>ER</a:t>
            </a:r>
            <a:endParaRPr lang="fr-FR" sz="3200" b="1" u="sng" dirty="0"/>
          </a:p>
        </p:txBody>
      </p:sp>
      <p:sp>
        <p:nvSpPr>
          <p:cNvPr id="4" name="Bouton d'action : Début 3">
            <a:hlinkClick r:id="" action="ppaction://hlinkshowjump?jump=firstslide" highlightClick="1"/>
          </p:cNvPr>
          <p:cNvSpPr/>
          <p:nvPr/>
        </p:nvSpPr>
        <p:spPr>
          <a:xfrm>
            <a:off x="8015976" y="6021288"/>
            <a:ext cx="732488" cy="432048"/>
          </a:xfrm>
          <a:prstGeom prst="actionButtonBeginning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571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267744" y="332656"/>
            <a:ext cx="4608512" cy="13681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Je cherche la présence </a:t>
            </a:r>
          </a:p>
          <a:p>
            <a:pPr algn="ctr"/>
            <a:r>
              <a:rPr lang="fr-FR" sz="2400" dirty="0"/>
              <a:t>d’un auxiliaire</a:t>
            </a:r>
          </a:p>
        </p:txBody>
      </p:sp>
      <p:sp>
        <p:nvSpPr>
          <p:cNvPr id="3" name="Flèche vers le bas 2"/>
          <p:cNvSpPr/>
          <p:nvPr/>
        </p:nvSpPr>
        <p:spPr>
          <a:xfrm rot="1951470">
            <a:off x="2081114" y="2131473"/>
            <a:ext cx="504056" cy="79208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lèche vers le bas 3"/>
          <p:cNvSpPr/>
          <p:nvPr/>
        </p:nvSpPr>
        <p:spPr>
          <a:xfrm>
            <a:off x="4355976" y="2132856"/>
            <a:ext cx="504056" cy="79208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 rot="20131046">
            <a:off x="6441659" y="2057676"/>
            <a:ext cx="504056" cy="79208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>
            <a:hlinkClick r:id="rId2" action="ppaction://hlinksldjump"/>
          </p:cNvPr>
          <p:cNvSpPr/>
          <p:nvPr/>
        </p:nvSpPr>
        <p:spPr>
          <a:xfrm>
            <a:off x="395536" y="3212976"/>
            <a:ext cx="2520280" cy="11521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Il n’y a pas d’auxiliaire</a:t>
            </a:r>
          </a:p>
        </p:txBody>
      </p:sp>
      <p:sp>
        <p:nvSpPr>
          <p:cNvPr id="7" name="Rectangle à coins arrondis 6">
            <a:hlinkClick r:id="rId3" action="ppaction://hlinksldjump"/>
          </p:cNvPr>
          <p:cNvSpPr/>
          <p:nvPr/>
        </p:nvSpPr>
        <p:spPr>
          <a:xfrm>
            <a:off x="3635896" y="3212976"/>
            <a:ext cx="1944216" cy="11521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Auxiliaire ETRE</a:t>
            </a:r>
          </a:p>
        </p:txBody>
      </p:sp>
      <p:sp>
        <p:nvSpPr>
          <p:cNvPr id="8" name="Rectangle à coins arrondis 7">
            <a:hlinkClick r:id="rId4" action="ppaction://hlinksldjump"/>
          </p:cNvPr>
          <p:cNvSpPr/>
          <p:nvPr/>
        </p:nvSpPr>
        <p:spPr>
          <a:xfrm>
            <a:off x="6228184" y="3212976"/>
            <a:ext cx="1944216" cy="115212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Auxiliaire AVOIR</a:t>
            </a:r>
          </a:p>
        </p:txBody>
      </p:sp>
    </p:spTree>
    <p:extLst>
      <p:ext uri="{BB962C8B-B14F-4D97-AF65-F5344CB8AC3E}">
        <p14:creationId xmlns:p14="http://schemas.microsoft.com/office/powerpoint/2010/main" val="67571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299987" y="945594"/>
            <a:ext cx="4464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Je cherche le nom qui accompagne le « verbe »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763689" y="2972630"/>
            <a:ext cx="5698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Ex: je mange mes gâteaux préférés</a:t>
            </a:r>
          </a:p>
        </p:txBody>
      </p:sp>
      <p:sp>
        <p:nvSpPr>
          <p:cNvPr id="15" name="Arc 14"/>
          <p:cNvSpPr/>
          <p:nvPr/>
        </p:nvSpPr>
        <p:spPr>
          <a:xfrm rot="5400000">
            <a:off x="5445967" y="2867568"/>
            <a:ext cx="691045" cy="1142835"/>
          </a:xfrm>
          <a:prstGeom prst="arc">
            <a:avLst>
              <a:gd name="adj1" fmla="val 16200000"/>
              <a:gd name="adj2" fmla="val 5005889"/>
            </a:avLst>
          </a:prstGeom>
          <a:ln w="15875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1980901" y="598330"/>
            <a:ext cx="5102668" cy="19871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2998737" y="4149080"/>
            <a:ext cx="27927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Gateaux</a:t>
            </a:r>
            <a:r>
              <a:rPr lang="fr-FR" dirty="0"/>
              <a:t> 	=&gt; Masculin =&gt; é</a:t>
            </a:r>
          </a:p>
          <a:p>
            <a:r>
              <a:rPr lang="fr-FR" dirty="0"/>
              <a:t>	=&gt; Féminin =&gt; </a:t>
            </a:r>
            <a:r>
              <a:rPr lang="fr-FR" dirty="0" err="1"/>
              <a:t>ée</a:t>
            </a:r>
            <a:endParaRPr lang="fr-FR" dirty="0"/>
          </a:p>
          <a:p>
            <a:r>
              <a:rPr lang="fr-FR" dirty="0"/>
              <a:t>	=&gt; Pluriel    =&gt; + s</a:t>
            </a:r>
          </a:p>
        </p:txBody>
      </p:sp>
      <p:sp>
        <p:nvSpPr>
          <p:cNvPr id="19" name="Bouton d'action : Début 18">
            <a:hlinkClick r:id="" action="ppaction://hlinkshowjump?jump=firstslide" highlightClick="1"/>
          </p:cNvPr>
          <p:cNvSpPr/>
          <p:nvPr/>
        </p:nvSpPr>
        <p:spPr>
          <a:xfrm>
            <a:off x="8015976" y="6021288"/>
            <a:ext cx="732488" cy="432048"/>
          </a:xfrm>
          <a:prstGeom prst="actionButtonBeginning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656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411760" y="404664"/>
            <a:ext cx="4176464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Auxiliaire ETRE</a:t>
            </a:r>
          </a:p>
        </p:txBody>
      </p:sp>
      <p:sp>
        <p:nvSpPr>
          <p:cNvPr id="3" name="Flèche droite 2"/>
          <p:cNvSpPr/>
          <p:nvPr/>
        </p:nvSpPr>
        <p:spPr>
          <a:xfrm rot="5400000">
            <a:off x="4175956" y="1412776"/>
            <a:ext cx="648072" cy="50405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2411760" y="2132856"/>
            <a:ext cx="4176464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Accord avec le sujet</a:t>
            </a:r>
          </a:p>
          <a:p>
            <a:pPr algn="ctr"/>
            <a:r>
              <a:rPr lang="fr-FR" dirty="0"/>
              <a:t>Je pose la question « QUI EST-CE QUI? »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491880" y="4723337"/>
            <a:ext cx="298030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2°) Les filles  =&gt; Masculin =&gt; é</a:t>
            </a:r>
          </a:p>
          <a:p>
            <a:r>
              <a:rPr lang="fr-FR" dirty="0"/>
              <a:t>	=&gt; Féminin =&gt; </a:t>
            </a:r>
            <a:r>
              <a:rPr lang="fr-FR" dirty="0" err="1"/>
              <a:t>ée</a:t>
            </a:r>
            <a:endParaRPr lang="fr-FR" dirty="0"/>
          </a:p>
          <a:p>
            <a:r>
              <a:rPr lang="fr-FR" dirty="0"/>
              <a:t>	=&gt; Pluriel    =&gt; + s</a:t>
            </a:r>
          </a:p>
          <a:p>
            <a:r>
              <a:rPr lang="fr-FR" dirty="0"/>
              <a:t>Je mets donc arriv</a:t>
            </a:r>
            <a:r>
              <a:rPr lang="fr-FR" sz="2000" b="1" u="sng" dirty="0">
                <a:solidFill>
                  <a:schemeClr val="accent2">
                    <a:lumMod val="50000"/>
                  </a:schemeClr>
                </a:solidFill>
              </a:rPr>
              <a:t>ées</a:t>
            </a:r>
            <a:endParaRPr lang="fr-FR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915816" y="3284984"/>
            <a:ext cx="3417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Ex: Les filles sont arrivées hier soir.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483768" y="3779748"/>
            <a:ext cx="42203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1°) QUI EST-CE QUI est « arrivé hier soir »</a:t>
            </a:r>
            <a:r>
              <a:rPr lang="fr-FR" sz="2800" dirty="0"/>
              <a:t>?</a:t>
            </a:r>
            <a:endParaRPr lang="fr-FR" dirty="0"/>
          </a:p>
          <a:p>
            <a:r>
              <a:rPr lang="fr-FR" sz="2800" dirty="0"/>
              <a:t>=&gt; Les filles</a:t>
            </a:r>
          </a:p>
        </p:txBody>
      </p:sp>
      <p:sp>
        <p:nvSpPr>
          <p:cNvPr id="8" name="Bouton d'action : Début 7">
            <a:hlinkClick r:id="" action="ppaction://hlinkshowjump?jump=firstslide" highlightClick="1"/>
          </p:cNvPr>
          <p:cNvSpPr/>
          <p:nvPr/>
        </p:nvSpPr>
        <p:spPr>
          <a:xfrm>
            <a:off x="8015976" y="6021288"/>
            <a:ext cx="732488" cy="432048"/>
          </a:xfrm>
          <a:prstGeom prst="actionButtonBeginning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30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411760" y="404664"/>
            <a:ext cx="4176464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Auxiliaire AVOIR</a:t>
            </a:r>
          </a:p>
        </p:txBody>
      </p:sp>
      <p:sp>
        <p:nvSpPr>
          <p:cNvPr id="3" name="Flèche droite 2"/>
          <p:cNvSpPr/>
          <p:nvPr/>
        </p:nvSpPr>
        <p:spPr>
          <a:xfrm rot="5400000">
            <a:off x="4283968" y="1304764"/>
            <a:ext cx="432048" cy="50405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2411760" y="1844824"/>
            <a:ext cx="4176464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Je cherche le COD</a:t>
            </a:r>
          </a:p>
          <a:p>
            <a:pPr algn="ctr"/>
            <a:r>
              <a:rPr lang="fr-FR" dirty="0"/>
              <a:t>Je pose la question « QUOI » ou « QUI »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07504" y="4509120"/>
            <a:ext cx="392024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Ex: Les garçons ont préparé </a:t>
            </a:r>
            <a:r>
              <a:rPr lang="fr-FR" u="sng" dirty="0">
                <a:solidFill>
                  <a:schemeClr val="bg1"/>
                </a:solidFill>
              </a:rPr>
              <a:t>des gâteaux</a:t>
            </a:r>
          </a:p>
          <a:p>
            <a:endParaRPr lang="fr-FR" i="1" dirty="0">
              <a:solidFill>
                <a:schemeClr val="bg1"/>
              </a:solidFill>
            </a:endParaRPr>
          </a:p>
          <a:p>
            <a:r>
              <a:rPr lang="fr-FR" sz="1600" i="1" dirty="0">
                <a:solidFill>
                  <a:schemeClr val="bg1"/>
                </a:solidFill>
              </a:rPr>
              <a:t>Les garçons ont préparé QUOI?</a:t>
            </a:r>
          </a:p>
          <a:p>
            <a:endParaRPr lang="fr-FR" sz="1600" dirty="0">
              <a:solidFill>
                <a:schemeClr val="bg1"/>
              </a:solidFill>
            </a:endParaRPr>
          </a:p>
          <a:p>
            <a:r>
              <a:rPr lang="fr-FR" sz="1600" dirty="0">
                <a:solidFill>
                  <a:schemeClr val="bg1"/>
                </a:solidFill>
              </a:rPr>
              <a:t>Des gâteaux </a:t>
            </a:r>
            <a:r>
              <a:rPr lang="fr-FR" sz="1600" dirty="0">
                <a:solidFill>
                  <a:schemeClr val="bg1"/>
                </a:solidFill>
                <a:sym typeface="Wingdings" pitchFamily="2" charset="2"/>
              </a:rPr>
              <a:t> COD après le groupe verbal</a:t>
            </a:r>
            <a:endParaRPr lang="fr-FR" sz="1600" dirty="0">
              <a:solidFill>
                <a:schemeClr val="bg1"/>
              </a:solidFill>
            </a:endParaRPr>
          </a:p>
          <a:p>
            <a:endParaRPr lang="fr-FR" sz="2800" dirty="0"/>
          </a:p>
        </p:txBody>
      </p:sp>
      <p:sp>
        <p:nvSpPr>
          <p:cNvPr id="8" name="Bouton d'action : Début 7">
            <a:hlinkClick r:id="" action="ppaction://hlinkshowjump?jump=firstslide" highlightClick="1"/>
          </p:cNvPr>
          <p:cNvSpPr/>
          <p:nvPr/>
        </p:nvSpPr>
        <p:spPr>
          <a:xfrm>
            <a:off x="8015976" y="6021288"/>
            <a:ext cx="732488" cy="432048"/>
          </a:xfrm>
          <a:prstGeom prst="actionButtonBeginning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 rot="7329914">
            <a:off x="2591780" y="2816932"/>
            <a:ext cx="432048" cy="50405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 rot="3901546">
            <a:off x="5908513" y="2802729"/>
            <a:ext cx="432048" cy="50405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>
            <a:hlinkClick r:id="rId2" action="ppaction://hlinksldjump"/>
          </p:cNvPr>
          <p:cNvSpPr/>
          <p:nvPr/>
        </p:nvSpPr>
        <p:spPr>
          <a:xfrm>
            <a:off x="683568" y="3418229"/>
            <a:ext cx="2423268" cy="79208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COD</a:t>
            </a:r>
          </a:p>
          <a:p>
            <a:pPr algn="ctr"/>
            <a:r>
              <a:rPr lang="fr-FR" dirty="0"/>
              <a:t>après le verbe</a:t>
            </a:r>
          </a:p>
        </p:txBody>
      </p:sp>
      <p:sp>
        <p:nvSpPr>
          <p:cNvPr id="12" name="Rectangle à coins arrondis 11">
            <a:hlinkClick r:id="rId3" action="ppaction://hlinksldjump"/>
          </p:cNvPr>
          <p:cNvSpPr/>
          <p:nvPr/>
        </p:nvSpPr>
        <p:spPr>
          <a:xfrm>
            <a:off x="5461100" y="3385999"/>
            <a:ext cx="2423268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COD</a:t>
            </a:r>
          </a:p>
          <a:p>
            <a:pPr algn="ctr"/>
            <a:r>
              <a:rPr lang="fr-FR" dirty="0"/>
              <a:t>avant le verbe</a:t>
            </a:r>
          </a:p>
        </p:txBody>
      </p:sp>
      <p:sp>
        <p:nvSpPr>
          <p:cNvPr id="13" name="Arc 12"/>
          <p:cNvSpPr/>
          <p:nvPr/>
        </p:nvSpPr>
        <p:spPr>
          <a:xfrm rot="5400000">
            <a:off x="2378895" y="4249849"/>
            <a:ext cx="469766" cy="1142835"/>
          </a:xfrm>
          <a:prstGeom prst="arc">
            <a:avLst>
              <a:gd name="adj1" fmla="val 16200000"/>
              <a:gd name="adj2" fmla="val 5005889"/>
            </a:avLst>
          </a:prstGeom>
          <a:ln w="19050">
            <a:solidFill>
              <a:schemeClr val="bg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4828224" y="4421430"/>
            <a:ext cx="344434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Ex: Puis les garçons </a:t>
            </a:r>
            <a:r>
              <a:rPr lang="fr-FR" u="sng" dirty="0">
                <a:solidFill>
                  <a:schemeClr val="bg1"/>
                </a:solidFill>
              </a:rPr>
              <a:t>les</a:t>
            </a:r>
            <a:r>
              <a:rPr lang="fr-FR" dirty="0">
                <a:solidFill>
                  <a:schemeClr val="bg1"/>
                </a:solidFill>
              </a:rPr>
              <a:t> ont mangés</a:t>
            </a:r>
            <a:endParaRPr lang="fr-FR" u="sng" dirty="0">
              <a:solidFill>
                <a:schemeClr val="bg1"/>
              </a:solidFill>
            </a:endParaRPr>
          </a:p>
          <a:p>
            <a:endParaRPr lang="fr-FR" i="1" dirty="0">
              <a:solidFill>
                <a:schemeClr val="bg1"/>
              </a:solidFill>
            </a:endParaRPr>
          </a:p>
          <a:p>
            <a:r>
              <a:rPr lang="fr-FR" sz="1600" i="1" dirty="0">
                <a:solidFill>
                  <a:schemeClr val="bg1"/>
                </a:solidFill>
              </a:rPr>
              <a:t>Les garçons ont mangé QUOI?</a:t>
            </a:r>
          </a:p>
          <a:p>
            <a:endParaRPr lang="fr-FR" sz="1600" dirty="0">
              <a:solidFill>
                <a:schemeClr val="bg1"/>
              </a:solidFill>
            </a:endParaRPr>
          </a:p>
          <a:p>
            <a:r>
              <a:rPr lang="fr-FR" sz="1600" dirty="0">
                <a:solidFill>
                  <a:schemeClr val="bg1"/>
                </a:solidFill>
              </a:rPr>
              <a:t>Les (sous entendu les </a:t>
            </a:r>
            <a:r>
              <a:rPr lang="fr-FR" sz="1600" dirty="0" err="1">
                <a:solidFill>
                  <a:schemeClr val="bg1"/>
                </a:solidFill>
              </a:rPr>
              <a:t>gateaux</a:t>
            </a:r>
            <a:r>
              <a:rPr lang="fr-FR" sz="1600" dirty="0">
                <a:solidFill>
                  <a:schemeClr val="bg1"/>
                </a:solidFill>
              </a:rPr>
              <a:t>)</a:t>
            </a:r>
          </a:p>
          <a:p>
            <a:r>
              <a:rPr lang="fr-FR" sz="1600" dirty="0">
                <a:solidFill>
                  <a:schemeClr val="bg1"/>
                </a:solidFill>
                <a:sym typeface="Wingdings" pitchFamily="2" charset="2"/>
              </a:rPr>
              <a:t> COD avant le groupe verbal</a:t>
            </a:r>
            <a:endParaRPr lang="fr-FR" sz="1600" dirty="0">
              <a:solidFill>
                <a:schemeClr val="bg1"/>
              </a:solidFill>
            </a:endParaRPr>
          </a:p>
          <a:p>
            <a:endParaRPr lang="fr-FR" sz="2800" dirty="0"/>
          </a:p>
        </p:txBody>
      </p:sp>
      <p:sp>
        <p:nvSpPr>
          <p:cNvPr id="15" name="Arc 14"/>
          <p:cNvSpPr/>
          <p:nvPr/>
        </p:nvSpPr>
        <p:spPr>
          <a:xfrm rot="5400000">
            <a:off x="7224238" y="4209031"/>
            <a:ext cx="312145" cy="1008112"/>
          </a:xfrm>
          <a:prstGeom prst="arc">
            <a:avLst>
              <a:gd name="adj1" fmla="val 16200000"/>
              <a:gd name="adj2" fmla="val 5005889"/>
            </a:avLst>
          </a:prstGeom>
          <a:ln w="19050">
            <a:solidFill>
              <a:schemeClr val="bg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219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5856" y="635198"/>
            <a:ext cx="2404826" cy="53860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 flip="none" rotWithShape="1"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18900000" scaled="1"/>
                  <a:tileRect/>
                </a:gradFill>
              </a:rPr>
              <a:t>é</a:t>
            </a:r>
          </a:p>
        </p:txBody>
      </p:sp>
      <p:sp>
        <p:nvSpPr>
          <p:cNvPr id="2" name="Bouton d'action : Début 1">
            <a:hlinkClick r:id="" action="ppaction://hlinkshowjump?jump=firstslide" highlightClick="1"/>
          </p:cNvPr>
          <p:cNvSpPr/>
          <p:nvPr/>
        </p:nvSpPr>
        <p:spPr>
          <a:xfrm>
            <a:off x="8015976" y="6021288"/>
            <a:ext cx="732488" cy="432048"/>
          </a:xfrm>
          <a:prstGeom prst="actionButtonBeginning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467544" y="1628800"/>
            <a:ext cx="828092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dirty="0">
                <a:solidFill>
                  <a:schemeClr val="bg1"/>
                </a:solidFill>
              </a:rPr>
              <a:t>PAS D’ACCORD</a:t>
            </a:r>
          </a:p>
          <a:p>
            <a:endParaRPr lang="fr-FR" sz="7200" b="1" dirty="0">
              <a:solidFill>
                <a:schemeClr val="bg1"/>
              </a:solidFill>
            </a:endParaRPr>
          </a:p>
          <a:p>
            <a:pPr algn="ctr"/>
            <a:r>
              <a:rPr lang="fr-FR" sz="6000" b="1" dirty="0">
                <a:solidFill>
                  <a:schemeClr val="bg1"/>
                </a:solidFill>
                <a:sym typeface="Wingdings" pitchFamily="2" charset="2"/>
              </a:rPr>
              <a:t> dans</a:t>
            </a:r>
            <a:r>
              <a:rPr lang="fr-FR" sz="6000" b="1" u="sng" dirty="0">
                <a:solidFill>
                  <a:schemeClr val="bg1"/>
                </a:solidFill>
                <a:sym typeface="Wingdings" pitchFamily="2" charset="2"/>
              </a:rPr>
              <a:t>é</a:t>
            </a:r>
            <a:r>
              <a:rPr lang="fr-FR" sz="6000" b="1" dirty="0">
                <a:solidFill>
                  <a:schemeClr val="bg1"/>
                </a:solidFill>
                <a:sym typeface="Wingdings" pitchFamily="2" charset="2"/>
              </a:rPr>
              <a:t>, chant</a:t>
            </a:r>
            <a:r>
              <a:rPr lang="fr-FR" sz="6000" b="1" u="sng" dirty="0">
                <a:solidFill>
                  <a:schemeClr val="bg1"/>
                </a:solidFill>
                <a:sym typeface="Wingdings" pitchFamily="2" charset="2"/>
              </a:rPr>
              <a:t>é</a:t>
            </a:r>
            <a:r>
              <a:rPr lang="fr-FR" sz="6000" b="1" dirty="0">
                <a:solidFill>
                  <a:schemeClr val="bg1"/>
                </a:solidFill>
                <a:sym typeface="Wingdings" pitchFamily="2" charset="2"/>
              </a:rPr>
              <a:t>…</a:t>
            </a:r>
            <a:endParaRPr lang="fr-F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684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4071" y="-171400"/>
            <a:ext cx="7896713" cy="45089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7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990033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ées</a:t>
            </a:r>
            <a:r>
              <a:rPr lang="fr-FR" sz="287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990033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 ?</a:t>
            </a:r>
          </a:p>
        </p:txBody>
      </p:sp>
      <p:sp>
        <p:nvSpPr>
          <p:cNvPr id="2" name="Bouton d'action : Début 1">
            <a:hlinkClick r:id="" action="ppaction://hlinkshowjump?jump=firstslide" highlightClick="1"/>
          </p:cNvPr>
          <p:cNvSpPr/>
          <p:nvPr/>
        </p:nvSpPr>
        <p:spPr>
          <a:xfrm>
            <a:off x="8015976" y="6021288"/>
            <a:ext cx="732488" cy="432048"/>
          </a:xfrm>
          <a:prstGeom prst="actionButtonBeginning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44071" y="548680"/>
            <a:ext cx="798836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dirty="0">
                <a:solidFill>
                  <a:schemeClr val="bg1"/>
                </a:solidFill>
              </a:rPr>
              <a:t>ACCORD</a:t>
            </a:r>
          </a:p>
          <a:p>
            <a:endParaRPr lang="fr-FR" sz="7200" b="1" dirty="0">
              <a:solidFill>
                <a:schemeClr val="bg1"/>
              </a:solidFill>
            </a:endParaRPr>
          </a:p>
          <a:p>
            <a:endParaRPr lang="fr-FR" sz="7200" b="1" dirty="0">
              <a:solidFill>
                <a:schemeClr val="bg1"/>
              </a:solidFill>
            </a:endParaRPr>
          </a:p>
          <a:p>
            <a:r>
              <a:rPr lang="fr-FR" sz="2800" dirty="0">
                <a:solidFill>
                  <a:schemeClr val="bg1"/>
                </a:solidFill>
              </a:rPr>
              <a:t>Les 	=&gt; Masculin =&gt; é</a:t>
            </a:r>
          </a:p>
          <a:p>
            <a:r>
              <a:rPr lang="fr-FR" sz="2800" dirty="0">
                <a:solidFill>
                  <a:schemeClr val="bg1"/>
                </a:solidFill>
              </a:rPr>
              <a:t>	=&gt; Féminin =&gt; </a:t>
            </a:r>
            <a:r>
              <a:rPr lang="fr-FR" sz="2800" dirty="0" err="1">
                <a:solidFill>
                  <a:schemeClr val="bg1"/>
                </a:solidFill>
              </a:rPr>
              <a:t>ée</a:t>
            </a:r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dirty="0">
                <a:solidFill>
                  <a:schemeClr val="bg1"/>
                </a:solidFill>
              </a:rPr>
              <a:t>	=&gt; Pluriel    =&gt; + s</a:t>
            </a:r>
          </a:p>
          <a:p>
            <a:pPr algn="ctr"/>
            <a:r>
              <a:rPr lang="fr-FR" sz="2800" b="1" dirty="0">
                <a:solidFill>
                  <a:schemeClr val="bg1"/>
                </a:solidFill>
              </a:rPr>
              <a:t>Puis les garçons les ont mang</a:t>
            </a:r>
            <a:r>
              <a:rPr lang="fr-FR" sz="2800" b="1" u="sng" dirty="0">
                <a:solidFill>
                  <a:schemeClr val="bg1"/>
                </a:solidFill>
              </a:rPr>
              <a:t>és</a:t>
            </a:r>
            <a:endParaRPr lang="fr-FR" sz="60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8789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256</Words>
  <Application>Microsoft Office PowerPoint</Application>
  <PresentationFormat>Affichage à l'écran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mathias</dc:creator>
  <cp:lastModifiedBy>marais poitevin</cp:lastModifiedBy>
  <cp:revision>13</cp:revision>
  <dcterms:created xsi:type="dcterms:W3CDTF">2017-11-16T07:25:25Z</dcterms:created>
  <dcterms:modified xsi:type="dcterms:W3CDTF">2024-04-04T07:11:10Z</dcterms:modified>
</cp:coreProperties>
</file>